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9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6ACB9-9C23-4428-B08C-56CDF33EC463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ED7FD-5B4A-4158-9527-7D40D427C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331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247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60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76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7055E2-556B-A82F-A7AE-E0BDD2F51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E4F3CD2-694D-42AE-86D5-BA96503AE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6A1AB1-8334-6CB2-DD14-8845AE9A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B06FEF-BD7F-C6D0-3D6C-D83098D2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7E2C46-F9A0-C598-F355-90196A2A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48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231BFC-A79F-2C8F-1B12-B4C533BD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794BF9-2B58-F91E-1362-4E75E4724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757309-42F9-BBF3-58DE-59D986D2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50856F-D3E9-DBE8-D518-3F960F33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60FA02-F828-6703-28E6-689E27B6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99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CFD76-8E17-19FD-FB49-D035ACFE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0087A8-F909-1DDB-D1D3-F3920909E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096B7F-993B-AF2F-F528-D8FCA7F5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92E22D-8452-5BA8-926B-5AE7375A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E541F9-BFD1-47B2-D4BD-FC3A7346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75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8A8E1E-AA74-EF9B-18E8-C8061978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63BEEE-5ECB-C228-7CBD-CBEA879F6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5C8505-67E1-6E72-F3D0-85A317404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ABEC27-0DD9-54A3-EFF0-D9AF2731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CB8C509-FDF7-DC65-992C-217300B3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1ACBE6-E552-60DE-8378-0FCE99B9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320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3F4635-CAE5-5BBD-0214-3CD65194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697DA4-56E6-9FF1-0964-C74A144B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190B305-42E3-BC89-3AD4-592A7CD03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A418CB7-0DB8-B24A-A001-A0BCA2AC1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3203256-181B-4059-E143-FD63F30AA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943893F-D0BB-E614-981B-1FFAD6CA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5BF2C0D-54D5-5156-C1A7-6D8A201B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A1E5569-C271-5FFF-6459-4F8AFE6F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851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7FD924-C36C-6126-C089-483B53AB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6FA0F2F-7FB0-5650-8E4F-9428C40E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1AFE9CD-24C0-D4CB-B25F-3051692F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C836C9D-B11F-4438-1143-BB2222C5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98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D4FE9B4-5627-7CC9-0AF6-9DD64B3D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3EAE7AB-79AC-5773-4676-D3338300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2CD8980-FAC6-A9AA-2459-92450E60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05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BCFA79-74EB-F10B-D9E0-E0B682E1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D0E165-8530-7CFA-6279-3EDB9F36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C1DCB45-83ED-8D11-DE7E-923A661BB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806DA7-E432-A879-E465-0BFA4E63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586F462-023D-FBC9-69B7-014F3CC3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66199B-7069-F659-6DAF-99A6948F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489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72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217518-6567-7CB1-827D-CF2CE94C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7FD9022-3E90-0F4E-48AC-AE2DBCA8B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159F6B2-D6FD-5FB9-D0C3-004374F6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66BF938-AABC-0057-6EF1-2B263834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7715687-3A3A-A255-0DE7-EF1BA735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B21C1A-33B9-0E95-2AB9-99C8E7F9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91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53C90A-0EA5-B46A-3276-6C1A6BA7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C12995A-E58F-DA99-8BD3-A6791CBE8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5EB015-AA2E-100D-0492-0120FAA1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9702AC-3304-5B87-4593-B7D846F2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E571BA-54D2-B1E4-EE25-D87823EA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10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D6B2C71-F99C-3F8E-B488-AC8AD9877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FDEFFC-B4C0-9602-A0C2-7F85ADB14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1B1C9B-7FCE-8E55-488F-150FDA6F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7505EB-7CA8-7857-2292-1CFF6C45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178F244-DD5B-5DF2-7793-2AF15091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00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0959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414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110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10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27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2132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28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975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3FC79EE-89D8-DE2C-2405-1FAEEA88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3A87DF-C468-C114-2787-637D9A38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9E43EE-5411-AAE2-7144-1520DFB3C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0C5C-86BF-4A96-89E3-6735D20BA051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B6D9A1-70C0-7280-C994-1F2A0C7D9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29387C-EB04-E9F6-8213-16117C6CA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2FA5-1AE4-48DB-8682-DC153730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3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35B06FD2-3650-F115-6656-0FB1F3091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20494" b="5976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99F4DBD-5749-6D6F-6850-F6C2D55DC8F6}"/>
              </a:ext>
            </a:extLst>
          </p:cNvPr>
          <p:cNvSpPr/>
          <p:nvPr/>
        </p:nvSpPr>
        <p:spPr>
          <a:xfrm>
            <a:off x="1361467" y="1607626"/>
            <a:ext cx="9792471" cy="2057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Madách</a:t>
            </a:r>
            <a:r>
              <a:rPr lang="en-US" sz="4400" b="1" i="1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i="1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Imre</a:t>
            </a:r>
            <a:r>
              <a:rPr lang="en-US" sz="4400" b="1" i="1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: Az ember </a:t>
            </a:r>
            <a:r>
              <a:rPr lang="en-US" sz="4400" b="1" i="1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tragédiája</a:t>
            </a:r>
            <a:endParaRPr lang="en-US" sz="4400" b="1" i="1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4400" b="1" i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n-US" sz="4400" b="1" i="1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zeretett</a:t>
            </a:r>
            <a:r>
              <a:rPr lang="en-US" sz="4400" b="1" i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i="1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színházainkban</a:t>
            </a:r>
            <a:endParaRPr lang="en-US" sz="4400" b="1" i="1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5FFCC60-BE57-068B-ECC5-692CCE4AF5F7}"/>
              </a:ext>
            </a:extLst>
          </p:cNvPr>
          <p:cNvSpPr txBox="1"/>
          <p:nvPr/>
        </p:nvSpPr>
        <p:spPr>
          <a:xfrm>
            <a:off x="1807781" y="5272278"/>
            <a:ext cx="9792471" cy="317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tragédia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135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éve-az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1947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és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1955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közötti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betiltását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kivéve-szerepel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ország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első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színházának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repertoárján</a:t>
            </a: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84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B8DC9B9-07EF-4815-9AC9-129CCBD1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368F3-927D-4DD7-A6B5-50CE87995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0E7B0CB-7BB7-4E4A-0694-C8035003B6DA}"/>
              </a:ext>
            </a:extLst>
          </p:cNvPr>
          <p:cNvSpPr/>
          <p:nvPr/>
        </p:nvSpPr>
        <p:spPr>
          <a:xfrm>
            <a:off x="7151914" y="382384"/>
            <a:ext cx="4593772" cy="1821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cap="all" spc="2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Jellemzése</a:t>
            </a:r>
            <a:r>
              <a:rPr lang="en-US" sz="4000" cap="all" spc="2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4000" b="0" cap="all" spc="20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Kép 4" descr="A képen vonat, monokróm, fekete-fehér, közlekedés látható&#10;&#10;Automatikusan generált leírás">
            <a:extLst>
              <a:ext uri="{FF2B5EF4-FFF2-40B4-BE49-F238E27FC236}">
                <a16:creationId xmlns:a16="http://schemas.microsoft.com/office/drawing/2014/main" id="{E7E395E9-08BB-DA6A-9AC9-65420D7E5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8" b="21602"/>
          <a:stretch/>
        </p:blipFill>
        <p:spPr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4" name="Kép 3" descr="A képen monokróm, fekete-fehér, fedett pályás, utca látható&#10;&#10;Automatikusan generált leírás">
            <a:extLst>
              <a:ext uri="{FF2B5EF4-FFF2-40B4-BE49-F238E27FC236}">
                <a16:creationId xmlns:a16="http://schemas.microsoft.com/office/drawing/2014/main" id="{8616B909-5D0F-8969-EC25-BFE52CD2C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69"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E8874BA-EBE5-744B-A32C-954BCFCF013B}"/>
              </a:ext>
            </a:extLst>
          </p:cNvPr>
          <p:cNvSpPr/>
          <p:nvPr/>
        </p:nvSpPr>
        <p:spPr>
          <a:xfrm>
            <a:off x="7151913" y="2460171"/>
            <a:ext cx="4604657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Modern felfogás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Nagyszínházi apparátus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Kibillenti a nézőt a komfortjából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Különleges fényhatások</a:t>
            </a:r>
          </a:p>
          <a:p>
            <a:pPr marL="685800" indent="-228600" defTabSz="914400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68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6D81CE9-1BAC-E9B3-CFB4-AD3CF69DA598}"/>
              </a:ext>
            </a:extLst>
          </p:cNvPr>
          <p:cNvSpPr/>
          <p:nvPr/>
        </p:nvSpPr>
        <p:spPr>
          <a:xfrm>
            <a:off x="1151088" y="2129135"/>
            <a:ext cx="9889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Köszönjük a megtisztelő figyelmet!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19898DE-9552-1196-DB2D-A7238522E778}"/>
              </a:ext>
            </a:extLst>
          </p:cNvPr>
          <p:cNvSpPr txBox="1"/>
          <p:nvPr/>
        </p:nvSpPr>
        <p:spPr>
          <a:xfrm>
            <a:off x="3047999" y="413210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Készítette: Ez tragédia.</a:t>
            </a:r>
          </a:p>
        </p:txBody>
      </p:sp>
    </p:spTree>
    <p:extLst>
      <p:ext uri="{BB962C8B-B14F-4D97-AF65-F5344CB8AC3E}">
        <p14:creationId xmlns:p14="http://schemas.microsoft.com/office/powerpoint/2010/main" val="369722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3276A2C5-F2BB-65F9-0FFF-F217F7BDBBA2}"/>
              </a:ext>
            </a:extLst>
          </p:cNvPr>
          <p:cNvSpPr/>
          <p:nvPr/>
        </p:nvSpPr>
        <p:spPr>
          <a:xfrm>
            <a:off x="1542194" y="1575435"/>
            <a:ext cx="587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Paulay</a:t>
            </a:r>
            <a:r>
              <a:rPr lang="hu-HU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Ede </a:t>
            </a:r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felfogásában Budapesten a Nemzeti Színházban.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6B18B05E-AB54-6F8F-0BC4-F67A9CBDFC98}"/>
              </a:ext>
            </a:extLst>
          </p:cNvPr>
          <p:cNvSpPr/>
          <p:nvPr/>
        </p:nvSpPr>
        <p:spPr>
          <a:xfrm>
            <a:off x="1104683" y="833735"/>
            <a:ext cx="3674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1883. 09.21.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96D4045-E2C7-3378-8EE2-2BF2B7002C15}"/>
              </a:ext>
            </a:extLst>
          </p:cNvPr>
          <p:cNvSpPr/>
          <p:nvPr/>
        </p:nvSpPr>
        <p:spPr>
          <a:xfrm>
            <a:off x="4569119" y="2613392"/>
            <a:ext cx="5084481" cy="215443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Szereposztás:</a:t>
            </a:r>
          </a:p>
          <a:p>
            <a:pPr algn="ctr"/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Ádám – Nagy Imre</a:t>
            </a:r>
          </a:p>
          <a:p>
            <a:pPr algn="ctr"/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Éva – Jászai Mari</a:t>
            </a:r>
          </a:p>
          <a:p>
            <a:pPr algn="ctr"/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Lucifer – Gyenes László</a:t>
            </a:r>
          </a:p>
          <a:p>
            <a:pPr algn="ctr"/>
            <a:endParaRPr lang="hu-H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487B4E5-0965-448A-92F2-D606291BCEE5}"/>
              </a:ext>
            </a:extLst>
          </p:cNvPr>
          <p:cNvSpPr/>
          <p:nvPr/>
        </p:nvSpPr>
        <p:spPr>
          <a:xfrm>
            <a:off x="-3156732" y="6024265"/>
            <a:ext cx="187218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rendező bebizonyította, hogy a „könyvdráma” színpadon is megállja a helyét.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2C0B132-F17B-B86B-E6C1-0AE544A7657B}"/>
              </a:ext>
            </a:extLst>
          </p:cNvPr>
          <p:cNvSpPr/>
          <p:nvPr/>
        </p:nvSpPr>
        <p:spPr>
          <a:xfrm>
            <a:off x="5855246" y="1033789"/>
            <a:ext cx="25122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Ősbemutató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EBAF85C-8259-DA34-9F87-49852A4A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21" y="2410986"/>
            <a:ext cx="2857500" cy="285750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66083F82-A79B-B912-4537-0A5BE1E2D443}"/>
              </a:ext>
            </a:extLst>
          </p:cNvPr>
          <p:cNvSpPr/>
          <p:nvPr/>
        </p:nvSpPr>
        <p:spPr>
          <a:xfrm>
            <a:off x="4600192" y="4680466"/>
            <a:ext cx="50223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Sokáig az ő felfogásában rendezték meg a tragédiát.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B36548E1-50C1-9D70-B908-023C1F0078B1}"/>
              </a:ext>
            </a:extLst>
          </p:cNvPr>
          <p:cNvSpPr/>
          <p:nvPr/>
        </p:nvSpPr>
        <p:spPr>
          <a:xfrm>
            <a:off x="1093655" y="5487174"/>
            <a:ext cx="70130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 több jelenetet is kihúzott, többek közt a prágai színt és az űr jelenetet</a:t>
            </a:r>
          </a:p>
        </p:txBody>
      </p:sp>
    </p:spTree>
    <p:extLst>
      <p:ext uri="{BB962C8B-B14F-4D97-AF65-F5344CB8AC3E}">
        <p14:creationId xmlns:p14="http://schemas.microsoft.com/office/powerpoint/2010/main" val="118522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7C1DB65-855F-7801-A0DE-585D8F5E183E}"/>
              </a:ext>
            </a:extLst>
          </p:cNvPr>
          <p:cNvSpPr/>
          <p:nvPr/>
        </p:nvSpPr>
        <p:spPr>
          <a:xfrm>
            <a:off x="440512" y="1208314"/>
            <a:ext cx="1131097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hu-HU" sz="32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Meinenginista</a:t>
            </a:r>
            <a:r>
              <a:rPr lang="hu-HU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előadás: a látványra épít a bécsi színjátszás hatása</a:t>
            </a:r>
          </a:p>
          <a:p>
            <a:pPr algn="just"/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hu-HU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meiningenizmus</a:t>
            </a:r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színháztörténet egy fontos irányzata volt, amely a 19. század végén született meg a </a:t>
            </a:r>
            <a:r>
              <a:rPr lang="hu-HU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meiningeni</a:t>
            </a:r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herceg udvarában</a:t>
            </a:r>
            <a:r>
              <a:rPr lang="hu-HU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FBA8982-18C9-F105-66DC-F6C2824C1D6A}"/>
              </a:ext>
            </a:extLst>
          </p:cNvPr>
          <p:cNvSpPr/>
          <p:nvPr/>
        </p:nvSpPr>
        <p:spPr>
          <a:xfrm>
            <a:off x="104066" y="3254276"/>
            <a:ext cx="11825866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i="1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Jellemzése: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Hangsúlyban: rendezés, díszletek, kellékek, jelmezek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Rosszul kivitelezett és értelmezett történelmi naturalizmus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Ennek célja: a színpadi valóság problémájára való figyelemfelhívás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Legnagyobb hatás: dokumentumszerű felhívás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hu-H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91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4453BEFB-64EA-6568-8360-D25297A098D0}"/>
              </a:ext>
            </a:extLst>
          </p:cNvPr>
          <p:cNvSpPr/>
          <p:nvPr/>
        </p:nvSpPr>
        <p:spPr>
          <a:xfrm>
            <a:off x="855614" y="741402"/>
            <a:ext cx="4178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Hevesi Sándor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26184CF-92A7-24B7-EA93-D37DEDD78170}"/>
              </a:ext>
            </a:extLst>
          </p:cNvPr>
          <p:cNvSpPr/>
          <p:nvPr/>
        </p:nvSpPr>
        <p:spPr>
          <a:xfrm>
            <a:off x="795307" y="1780341"/>
            <a:ext cx="104712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1923-ban kerül a tragédia megrendezésre a Nemzeti Színházban, de előzményképp a Népszínház hatalmas, előkelő színpadján kapott lehetőséget a tragédia bemutatására. A darabot zenei és látványi elemekkel színesíti, ámbár a </a:t>
            </a:r>
            <a:r>
              <a:rPr lang="hu-HU" sz="16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Paulay</a:t>
            </a:r>
            <a:r>
              <a:rPr lang="hu-HU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–féle hagyományos rendezés elemeit is magába foglalja. 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83C976F-3DC4-23E5-C6C7-263E2B5AB773}"/>
              </a:ext>
            </a:extLst>
          </p:cNvPr>
          <p:cNvSpPr/>
          <p:nvPr/>
        </p:nvSpPr>
        <p:spPr>
          <a:xfrm rot="10800000" flipV="1">
            <a:off x="780279" y="4472311"/>
            <a:ext cx="62967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1923-ban már hangsúlyt kap</a:t>
            </a:r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nak a stilizált díszletek és álomszerűség dominál, a </a:t>
            </a:r>
            <a:r>
              <a:rPr lang="hu-HU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líraiságot</a:t>
            </a:r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emeli ki</a:t>
            </a:r>
            <a:endParaRPr lang="hu-H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49A1BAC-2FFA-8974-8B12-C0E85A7AB35F}"/>
              </a:ext>
            </a:extLst>
          </p:cNvPr>
          <p:cNvSpPr/>
          <p:nvPr/>
        </p:nvSpPr>
        <p:spPr>
          <a:xfrm>
            <a:off x="780279" y="3015446"/>
            <a:ext cx="73404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1926- </a:t>
            </a:r>
            <a:r>
              <a:rPr lang="hu-HU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</a:t>
            </a:r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misztériumjátékként rendezi, monumentális építészeti elemeket alkalmaz, a változó színeket csak díszletjelzések jellemzik.</a:t>
            </a:r>
          </a:p>
          <a:p>
            <a:pPr algn="just"/>
            <a:r>
              <a:rPr lang="hu-HU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Díszlettervező</a:t>
            </a:r>
            <a:r>
              <a:rPr lang="hu-H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Oláh Gusztáv ( a különböző színeket más-más színek jellemzik. Pl.: Egyiptom – sárga, kék, Athén – fehér)</a:t>
            </a:r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FB59AA7-1D68-70A5-F046-197FE92269EC}"/>
              </a:ext>
            </a:extLst>
          </p:cNvPr>
          <p:cNvSpPr/>
          <p:nvPr/>
        </p:nvSpPr>
        <p:spPr>
          <a:xfrm>
            <a:off x="780280" y="5854988"/>
            <a:ext cx="7673512" cy="52322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Érdekesség: A főszerepeket több színésszel játszatta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8AB309C-3D6E-23F1-BECD-8697A2CC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922" y="2586041"/>
            <a:ext cx="2571750" cy="4000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6514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4874FC83-FECC-C9DE-C50B-85F36902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1" b="-1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A3C506E-2C22-1DFE-1927-BE6866C3A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6" r="3666" b="-2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8F9B9B8-81DE-7238-68B5-31D486020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2" r="-1" b="8964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725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A26A429-7E14-7310-7867-63FB6E0F516E}"/>
              </a:ext>
            </a:extLst>
          </p:cNvPr>
          <p:cNvSpPr/>
          <p:nvPr/>
        </p:nvSpPr>
        <p:spPr>
          <a:xfrm>
            <a:off x="644849" y="954923"/>
            <a:ext cx="5875694" cy="45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b="0" cap="all" spc="8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Németh Antal – instructor doctus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BD09BE0-C427-7F33-3E25-AC4A4191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7" b="-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09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552253E0-8D26-4A99-A750-1843DF284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3E0E7458-8FF3-4F8F-82E3-30F03B9A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35F6680-1182-CCCF-E517-40E36D764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26639"/>
          <a:stretch/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34" name="Rectangle 11">
            <a:extLst>
              <a:ext uri="{FF2B5EF4-FFF2-40B4-BE49-F238E27FC236}">
                <a16:creationId xmlns:a16="http://schemas.microsoft.com/office/drawing/2014/main" id="{6FEC938A-08D3-4E64-99D7-727DBB68C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04612673-9BA5-4DAF-8BA5-6605AC629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3221C7D0-DB51-497C-8B0F-D310D585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59A53A8-EF62-9EBD-3751-666F17A812CF}"/>
              </a:ext>
            </a:extLst>
          </p:cNvPr>
          <p:cNvSpPr/>
          <p:nvPr/>
        </p:nvSpPr>
        <p:spPr>
          <a:xfrm>
            <a:off x="10051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b="0" cap="none" spc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Szenvedélyes kutatója a tragédiának.</a:t>
            </a:r>
          </a:p>
          <a:p>
            <a:pPr marL="285750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b="0" cap="none" spc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1937-ben Hamburgban rendezi meg először a darabot. Szintén ebben az évben a Nemzeti Színház centenáriumában rendezi.</a:t>
            </a:r>
          </a:p>
          <a:p>
            <a:pPr marL="285750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b="0" cap="none" spc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Nem újító, inkább a hagyományos elemekhez ragaszkodik.</a:t>
            </a:r>
          </a:p>
          <a:p>
            <a:pPr marL="285750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b="0" cap="none" spc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Az előadás látványos, államszerűség dominál és a történelmi színek álomfüggönyben bontakoznak ki. </a:t>
            </a:r>
          </a:p>
          <a:p>
            <a:pPr marL="285750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b="0" cap="none" spc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Rádiófelvételt készít a Népnevelő program.</a:t>
            </a:r>
          </a:p>
          <a:p>
            <a:pPr marL="285750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1939. Stúdióelőadás készül, a látvány és a szöveg nem összeegyeztethető. Szövegcentrikusság és intimitás ural. </a:t>
            </a:r>
          </a:p>
          <a:p>
            <a:pPr marL="285750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háború után 1947-ben Both Béla rendezi, azonban a pesszimizmusra vonatkozva egy évre rá lekerül a műsorról.</a:t>
            </a:r>
          </a:p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70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4E6C911F-6745-433F-80C5-7B91899B5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825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43F8FA3-1EC5-E1C4-8802-825CAC5FFC1B}"/>
              </a:ext>
            </a:extLst>
          </p:cNvPr>
          <p:cNvSpPr/>
          <p:nvPr/>
        </p:nvSpPr>
        <p:spPr>
          <a:xfrm>
            <a:off x="2286559" y="490869"/>
            <a:ext cx="38094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Major Tamás</a:t>
            </a:r>
          </a:p>
          <a:p>
            <a:pPr algn="ctr"/>
            <a:r>
              <a:rPr lang="hu-HU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1955</a:t>
            </a:r>
            <a:endParaRPr lang="hu-H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DC49691-1CE5-C88E-FF0E-AB3A259513B6}"/>
              </a:ext>
            </a:extLst>
          </p:cNvPr>
          <p:cNvSpPr/>
          <p:nvPr/>
        </p:nvSpPr>
        <p:spPr>
          <a:xfrm>
            <a:off x="1386648" y="2559138"/>
            <a:ext cx="589962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Hármas rendezés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Többszörös szereposztás a felelősség megosztása miatt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Látványos, realisztikus rendezés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Új tagolás: A Paradicsomon kívüli színnel kezdődik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Első egység: Konstantinápolyig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Második egység: Londonig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Harmadik egység: Falansztertől vízió Madács élete </a:t>
            </a:r>
            <a:r>
              <a:rPr lang="hu-HU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utánról</a:t>
            </a:r>
            <a:endParaRPr lang="hu-H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Központi szín: Párizs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BEA35DB-0FCC-1598-A335-56F2ADAC096A}"/>
              </a:ext>
            </a:extLst>
          </p:cNvPr>
          <p:cNvSpPr/>
          <p:nvPr/>
        </p:nvSpPr>
        <p:spPr>
          <a:xfrm>
            <a:off x="1386648" y="5144461"/>
            <a:ext cx="8092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55-ben korlátozzák az előadások szá</a:t>
            </a:r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mát.</a:t>
            </a:r>
          </a:p>
          <a:p>
            <a:pPr algn="just"/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64-ben új kon</a:t>
            </a:r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cepció születik, modern jelmezek és új szereplők jelennek meg.</a:t>
            </a:r>
            <a:endParaRPr lang="hu-H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82D3A06-9231-822A-2651-4AE99FCD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539" y="766732"/>
            <a:ext cx="35718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6B67F89-7C30-7CC3-57CD-3B56E9757E75}"/>
              </a:ext>
            </a:extLst>
          </p:cNvPr>
          <p:cNvSpPr/>
          <p:nvPr/>
        </p:nvSpPr>
        <p:spPr>
          <a:xfrm>
            <a:off x="1028202" y="387030"/>
            <a:ext cx="3861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Szikora János</a:t>
            </a:r>
          </a:p>
          <a:p>
            <a:pPr algn="ctr"/>
            <a:endParaRPr lang="hu-H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33C73CF-B480-D522-B32A-A6776D9F2450}"/>
              </a:ext>
            </a:extLst>
          </p:cNvPr>
          <p:cNvSpPr/>
          <p:nvPr/>
        </p:nvSpPr>
        <p:spPr>
          <a:xfrm rot="10800000" flipV="1">
            <a:off x="-78146" y="1725857"/>
            <a:ext cx="115606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2002-ben az új Nemzeti Színház avatásán mutatták be a tragédiát. Az ősbemutatóval vetik össze</a:t>
            </a:r>
            <a:r>
              <a:rPr lang="hu-HU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BAC5246-1FA0-B05E-3B77-CE7EF929E70E}"/>
              </a:ext>
            </a:extLst>
          </p:cNvPr>
          <p:cNvSpPr/>
          <p:nvPr/>
        </p:nvSpPr>
        <p:spPr>
          <a:xfrm>
            <a:off x="-2296885" y="3075057"/>
            <a:ext cx="109836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Díjai: </a:t>
            </a:r>
          </a:p>
          <a:p>
            <a:pPr algn="ctr"/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Érdemes művész</a:t>
            </a:r>
          </a:p>
          <a:p>
            <a:pPr algn="ctr"/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Jászai Mari-díj</a:t>
            </a:r>
          </a:p>
          <a:p>
            <a:pPr algn="ctr"/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Magyar </a:t>
            </a:r>
            <a:r>
              <a:rPr lang="hu-H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</a:t>
            </a:r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rdemrend tisztkeresztje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01963B7-DC48-A815-5A95-EB2723FFDF89}"/>
              </a:ext>
            </a:extLst>
          </p:cNvPr>
          <p:cNvSpPr/>
          <p:nvPr/>
        </p:nvSpPr>
        <p:spPr>
          <a:xfrm>
            <a:off x="-3017289" y="2559187"/>
            <a:ext cx="127619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2012 óta a székesfehérvári színháznak az igazgatója</a:t>
            </a:r>
          </a:p>
        </p:txBody>
      </p:sp>
      <p:pic>
        <p:nvPicPr>
          <p:cNvPr id="1026" name="Picture 2" descr="Egy újabb ismert színházi rendezőt vádolnak szexuális zaklatással">
            <a:extLst>
              <a:ext uri="{FF2B5EF4-FFF2-40B4-BE49-F238E27FC236}">
                <a16:creationId xmlns:a16="http://schemas.microsoft.com/office/drawing/2014/main" id="{80FF57E5-EFCE-2A34-48AB-E5276D2B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6" y="3386746"/>
            <a:ext cx="4430485" cy="2947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8805485"/>
      </p:ext>
    </p:extLst>
  </p:cSld>
  <p:clrMapOvr>
    <a:masterClrMapping/>
  </p:clrMapOvr>
</p:sld>
</file>

<file path=ppt/theme/theme1.xml><?xml version="1.0" encoding="utf-8"?>
<a:theme xmlns:a="http://schemas.openxmlformats.org/drawingml/2006/main" name="Jelvény">
  <a:themeElements>
    <a:clrScheme name="Jelvény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Jelvény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elvény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TM10001106[[fn=Jelvény]]</Template>
  <TotalTime>199</TotalTime>
  <Words>479</Words>
  <Application>Microsoft Office PowerPoint</Application>
  <PresentationFormat>Szélesvásznú</PresentationFormat>
  <Paragraphs>61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Impact</vt:lpstr>
      <vt:lpstr>Jelvény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nadi_gerda@sulid.hu</dc:creator>
  <cp:lastModifiedBy>57e0f15f-d58e-b820-0554-aff84096bc8f@m365.edu.hu</cp:lastModifiedBy>
  <cp:revision>5</cp:revision>
  <dcterms:created xsi:type="dcterms:W3CDTF">2023-05-14T18:29:55Z</dcterms:created>
  <dcterms:modified xsi:type="dcterms:W3CDTF">2023-05-14T21:56:32Z</dcterms:modified>
</cp:coreProperties>
</file>